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59" r:id="rId4"/>
    <p:sldId id="257" r:id="rId5"/>
    <p:sldId id="258" r:id="rId6"/>
    <p:sldId id="260" r:id="rId7"/>
    <p:sldId id="288" r:id="rId8"/>
    <p:sldId id="284" r:id="rId9"/>
    <p:sldId id="286" r:id="rId10"/>
    <p:sldId id="285" r:id="rId11"/>
    <p:sldId id="283" r:id="rId12"/>
    <p:sldId id="264" r:id="rId13"/>
    <p:sldId id="281" r:id="rId14"/>
    <p:sldId id="261" r:id="rId15"/>
    <p:sldId id="263" r:id="rId16"/>
    <p:sldId id="265" r:id="rId17"/>
    <p:sldId id="268" r:id="rId18"/>
    <p:sldId id="262" r:id="rId19"/>
    <p:sldId id="267" r:id="rId20"/>
    <p:sldId id="266" r:id="rId21"/>
    <p:sldId id="290" r:id="rId22"/>
    <p:sldId id="269" r:id="rId23"/>
    <p:sldId id="272" r:id="rId24"/>
    <p:sldId id="291" r:id="rId25"/>
    <p:sldId id="270" r:id="rId26"/>
    <p:sldId id="277" r:id="rId27"/>
    <p:sldId id="275" r:id="rId28"/>
    <p:sldId id="276" r:id="rId29"/>
    <p:sldId id="278" r:id="rId30"/>
    <p:sldId id="279" r:id="rId31"/>
    <p:sldId id="282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54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00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9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8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2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8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5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0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0A45D5A-6078-43F8-823E-5C6EB5C7D2B7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218359B-D573-4113-8BC7-86AE42132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0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5715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267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Palpation – Medial &amp; Lateral Joint Line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ggoodridge\Desktop\imagesCAUKE4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473" y="1538544"/>
            <a:ext cx="3264727" cy="333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267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Palpation – MCL &amp; LCL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3" y="1905000"/>
            <a:ext cx="4572001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66" y="76200"/>
            <a:ext cx="5678733" cy="778917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Knee </a:t>
            </a:r>
            <a:r>
              <a:rPr lang="en-US" sz="2700" b="1" dirty="0" smtClean="0"/>
              <a:t>Evaluation</a:t>
            </a:r>
            <a:r>
              <a:rPr lang="en-US" dirty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Special </a:t>
            </a:r>
            <a:r>
              <a:rPr lang="en-US" sz="3600" b="1" dirty="0" smtClean="0">
                <a:solidFill>
                  <a:srgbClr val="C00000"/>
                </a:solidFill>
              </a:rPr>
              <a:t>Tests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4675" y="855116"/>
            <a:ext cx="3581400" cy="579508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Leg Length</a:t>
            </a:r>
          </a:p>
          <a:p>
            <a:r>
              <a:rPr lang="en-US" sz="3600" dirty="0" smtClean="0"/>
              <a:t>ROM/MMT</a:t>
            </a:r>
            <a:endParaRPr lang="en-US" sz="3600" dirty="0" smtClean="0"/>
          </a:p>
          <a:p>
            <a:r>
              <a:rPr lang="en-US" sz="3600" dirty="0" smtClean="0"/>
              <a:t>Valgus Stress</a:t>
            </a:r>
          </a:p>
          <a:p>
            <a:r>
              <a:rPr lang="en-US" sz="3600" dirty="0" smtClean="0"/>
              <a:t>Varus Stress</a:t>
            </a:r>
          </a:p>
          <a:p>
            <a:r>
              <a:rPr lang="en-US" sz="3600" dirty="0" smtClean="0"/>
              <a:t>Lachman’s</a:t>
            </a:r>
            <a:endParaRPr lang="en-US" sz="3600" dirty="0" smtClean="0"/>
          </a:p>
          <a:p>
            <a:r>
              <a:rPr lang="en-US" sz="3600" dirty="0" smtClean="0"/>
              <a:t>Anterior </a:t>
            </a:r>
            <a:r>
              <a:rPr lang="en-US" sz="3600" dirty="0" smtClean="0"/>
              <a:t>Drawer</a:t>
            </a:r>
          </a:p>
          <a:p>
            <a:r>
              <a:rPr lang="en-US" sz="3600" dirty="0" smtClean="0"/>
              <a:t>Posterior Drawer</a:t>
            </a:r>
            <a:endParaRPr lang="en-US" sz="3600" dirty="0" smtClean="0"/>
          </a:p>
          <a:p>
            <a:r>
              <a:rPr lang="en-US" sz="3600" dirty="0" smtClean="0"/>
              <a:t>Godfrey 90-90</a:t>
            </a:r>
            <a:endParaRPr lang="en-US" sz="3600" dirty="0" smtClean="0"/>
          </a:p>
          <a:p>
            <a:r>
              <a:rPr lang="en-US" sz="3600" dirty="0" smtClean="0"/>
              <a:t>McMurray’s</a:t>
            </a:r>
          </a:p>
          <a:p>
            <a:r>
              <a:rPr lang="en-US" sz="3600" dirty="0" err="1" smtClean="0"/>
              <a:t>Apley’s</a:t>
            </a:r>
            <a:r>
              <a:rPr lang="en-US" sz="3600" dirty="0" smtClean="0"/>
              <a:t> Grind</a:t>
            </a:r>
          </a:p>
          <a:p>
            <a:r>
              <a:rPr lang="en-US" sz="3600" dirty="0" smtClean="0"/>
              <a:t>Thessaly</a:t>
            </a:r>
            <a:endParaRPr lang="en-US" sz="3600" dirty="0"/>
          </a:p>
        </p:txBody>
      </p:sp>
      <p:pic>
        <p:nvPicPr>
          <p:cNvPr id="3074" name="Picture 2" descr="C:\Users\ggoodridge\Desktop\imagesCAIFYQ3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3900">
            <a:off x="5302570" y="1258312"/>
            <a:ext cx="2619375" cy="1743075"/>
          </a:xfrm>
          <a:prstGeom prst="rect">
            <a:avLst/>
          </a:prstGeom>
          <a:noFill/>
        </p:spPr>
      </p:pic>
      <p:pic>
        <p:nvPicPr>
          <p:cNvPr id="3075" name="Picture 3" descr="C:\Users\ggoodridge\Desktop\imagesCAM6TZ0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4979">
            <a:off x="6233119" y="4506202"/>
            <a:ext cx="2438400" cy="1828800"/>
          </a:xfrm>
          <a:prstGeom prst="rect">
            <a:avLst/>
          </a:prstGeom>
          <a:noFill/>
        </p:spPr>
      </p:pic>
      <p:pic>
        <p:nvPicPr>
          <p:cNvPr id="3076" name="Picture 4" descr="C:\Users\ggoodridge\Desktop\imagesCAVC4Z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639" y="3244977"/>
            <a:ext cx="2291157" cy="242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As we go through the rest of the slides,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C000"/>
                </a:solidFill>
              </a:rPr>
              <a:t>We will stop and do hands on with our partners.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Leg Length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3074" name="Picture 2" descr="C:\Users\ggoodridge\Desktop\leg-length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4006"/>
            <a:ext cx="3381375" cy="414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ROM - Extension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ROM - Flexion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ggoodridge\Desktop\Fig_-31-1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4267200" cy="3200400"/>
          </a:xfrm>
          <a:prstGeom prst="rect">
            <a:avLst/>
          </a:prstGeom>
          <a:noFill/>
        </p:spPr>
      </p:pic>
      <p:pic>
        <p:nvPicPr>
          <p:cNvPr id="4098" name="Picture 2" descr="C:\Users\ggoodridge\Desktop\province-knees-flexion-stretch-wayn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810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76891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Valgus Stress Test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Tests MCL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Valgus force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Distal end away from 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n-US" sz="3200" b="1" dirty="0">
                <a:solidFill>
                  <a:srgbClr val="41AEBD">
                    <a:lumMod val="40000"/>
                    <a:lumOff val="60000"/>
                  </a:srgbClr>
                </a:solidFill>
              </a:rPr>
              <a:t>Palpate MCL &amp; Joint </a:t>
            </a:r>
            <a:r>
              <a:rPr lang="en-US" sz="3200" b="1" dirty="0" smtClean="0">
                <a:solidFill>
                  <a:srgbClr val="41AEBD">
                    <a:lumMod val="40000"/>
                    <a:lumOff val="60000"/>
                  </a:srgbClr>
                </a:solidFill>
              </a:rPr>
              <a:t>space</a:t>
            </a:r>
            <a:endParaRPr lang="en-US" dirty="0"/>
          </a:p>
          <a:p>
            <a:pPr lvl="0">
              <a:buNone/>
            </a:pPr>
            <a:r>
              <a:rPr lang="en-US" sz="3200" b="1" dirty="0" smtClean="0">
                <a:solidFill>
                  <a:srgbClr val="41AEBD">
                    <a:lumMod val="40000"/>
                    <a:lumOff val="60000"/>
                  </a:srgbClr>
                </a:solidFill>
              </a:rPr>
              <a:t>Feeling for laxity or pain</a:t>
            </a:r>
            <a:endParaRPr lang="en-US" sz="3200" b="1" dirty="0">
              <a:solidFill>
                <a:srgbClr val="41AEB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001294"/>
            <a:ext cx="619125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Varus Stress Test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Tests LCL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Varus force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Distal end toward </a:t>
            </a:r>
            <a:endParaRPr lang="en-US" sz="32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midline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Palpate LCL &amp; Joint 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space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Feeling for laxity or pain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309" y="1981200"/>
            <a:ext cx="4599158" cy="343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Knee </a:t>
            </a:r>
            <a:r>
              <a:rPr lang="en-US" sz="6000" dirty="0" smtClean="0"/>
              <a:t>Evaluation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43041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Lachman’s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	Tests </a:t>
            </a:r>
            <a:r>
              <a:rPr lang="en-US" sz="3600" b="1" dirty="0" smtClean="0">
                <a:solidFill>
                  <a:srgbClr val="FF0000"/>
                </a:solidFill>
              </a:rPr>
              <a:t>ACL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	Anterior </a:t>
            </a:r>
            <a:r>
              <a:rPr lang="en-US" sz="3600" b="1" dirty="0" smtClean="0">
                <a:solidFill>
                  <a:srgbClr val="FF0000"/>
                </a:solidFill>
              </a:rPr>
              <a:t>glide of </a:t>
            </a:r>
            <a:r>
              <a:rPr lang="en-US" sz="3600" b="1" dirty="0" smtClean="0">
                <a:solidFill>
                  <a:srgbClr val="FF0000"/>
                </a:solidFill>
              </a:rPr>
              <a:t>	Tibia </a:t>
            </a:r>
            <a:r>
              <a:rPr lang="en-US" sz="3600" b="1" dirty="0" smtClean="0">
                <a:solidFill>
                  <a:srgbClr val="FF0000"/>
                </a:solidFill>
              </a:rPr>
              <a:t>on </a:t>
            </a:r>
            <a:r>
              <a:rPr lang="en-US" sz="3600" b="1" dirty="0" smtClean="0">
                <a:solidFill>
                  <a:srgbClr val="FF0000"/>
                </a:solidFill>
              </a:rPr>
              <a:t>Femur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Feeling for laxity 	or pain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2200"/>
            <a:ext cx="4231879" cy="282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17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Knee Evaluation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8170" y="1219200"/>
            <a:ext cx="3979084" cy="5410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Anterior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Drawer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	Tests ACL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Start with your 	patient in a hook-	lying position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Sit on their foot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Palpate the joint 	line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Tug the tibia 	forward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Feeling for laxity 	or 	pain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43400" y="3037433"/>
            <a:ext cx="4465329" cy="319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today: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Students will review terminology related to performing an injury evaluation, including HOPS.</a:t>
            </a:r>
          </a:p>
          <a:p>
            <a:r>
              <a:rPr lang="en-US" sz="2800" dirty="0" smtClean="0"/>
              <a:t>Students will learn the process of combining HOPS with a full evaluation to come to a conclusion.</a:t>
            </a:r>
          </a:p>
          <a:p>
            <a:r>
              <a:rPr lang="en-US" sz="2800" dirty="0" smtClean="0"/>
              <a:t>Students will be able to explain and perform special tests related to the knee.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64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8600" y="1690690"/>
            <a:ext cx="4648200" cy="4938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Posterior </a:t>
            </a:r>
            <a:r>
              <a:rPr lang="en-US" sz="3600" b="1" dirty="0" smtClean="0"/>
              <a:t>Drawer Test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	Tests PCL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Same position as 	Anterior Drawer</a:t>
            </a:r>
          </a:p>
          <a:p>
            <a:pPr marL="0" indent="0">
              <a:buNone/>
            </a:pPr>
            <a:r>
              <a:rPr lang="en-US" sz="3600" b="1" dirty="0" smtClean="0"/>
              <a:t>	Push downward on 	the tibia</a:t>
            </a:r>
          </a:p>
          <a:p>
            <a:pPr marL="0" indent="0">
              <a:buNone/>
            </a:pPr>
            <a:r>
              <a:rPr lang="en-US" sz="3600" b="1" dirty="0" smtClean="0"/>
              <a:t>	Feeling for laxity 	or pain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88" y="2133600"/>
            <a:ext cx="382604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56512" cy="5181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Godfrey 90-90 Test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Start with your 	patient hook-lying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Observe the position 	of both tibias against 	the femur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Look for posterior sag 	&amp; note your findings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Then lift both tibias to 	90°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Observe the position of 	both tibias against the 	femur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4824" y="2514600"/>
            <a:ext cx="4530551" cy="25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84"/>
            <a:ext cx="7886700" cy="11430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4361884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McMurray’s Test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	Start with the leg 	extended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Hold the heel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Externally rotate the 	tibia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	Palpate the joint line 	&amp; apply </a:t>
            </a:r>
            <a:r>
              <a:rPr lang="en-US" sz="2800" b="1" dirty="0" err="1" smtClean="0">
                <a:solidFill>
                  <a:srgbClr val="FFFF00"/>
                </a:solidFill>
              </a:rPr>
              <a:t>varus</a:t>
            </a:r>
            <a:r>
              <a:rPr lang="en-US" sz="2800" b="1" dirty="0" smtClean="0">
                <a:solidFill>
                  <a:srgbClr val="FFFF00"/>
                </a:solidFill>
              </a:rPr>
              <a:t> stress 	while you flex the leg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At full flexion, 	internally rotate the 	tibia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	Begin to extend &amp; 	apply valgus stress</a:t>
            </a: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ggoodridge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880" y="1608529"/>
            <a:ext cx="403411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52400" y="1447800"/>
            <a:ext cx="4399359" cy="5181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FF00"/>
                </a:solidFill>
              </a:rPr>
              <a:t>Apley’s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Grind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Your patient lies 	prone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Flex the knee to 	90°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Apply compression 	to the tibia against 	the femur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Feel for pain or 	clicking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	Then apply 	distraction to test for 	relief of the pain</a:t>
            </a:r>
            <a:r>
              <a:rPr lang="en-US" sz="3200" b="1" dirty="0">
                <a:solidFill>
                  <a:srgbClr val="FFFF00"/>
                </a:solidFill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57400"/>
            <a:ext cx="4536589" cy="297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227912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Thessaly Test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Your patient will be 	standing in front of you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Squat on one leg 	about 15°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Have your patient 	twist from side to side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Ask for pain, popping 	or 	clicking in the knee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Test both sides!!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7" y="231365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493370" cy="1600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Patella Femoral Evaluation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114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Patella Dysfunction 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11266" name="Picture 2" descr="C:\Users\ggoodridge\Desktop\imagesCAZ62D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4761961" cy="3365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Patella Femoral Evaluation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114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Normal Patella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13315" name="Picture 3" descr="C:\Users\ggoodridge\Desktop\imagesCAUU48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14349"/>
            <a:ext cx="1857375" cy="2466975"/>
          </a:xfrm>
          <a:prstGeom prst="rect">
            <a:avLst/>
          </a:prstGeom>
          <a:noFill/>
        </p:spPr>
      </p:pic>
      <p:pic>
        <p:nvPicPr>
          <p:cNvPr id="13316" name="Picture 4" descr="C:\Users\ggoodridge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32546"/>
            <a:ext cx="2972308" cy="298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Patella Femoral Evaluation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114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Patellar Tracking 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12290" name="Picture 2" descr="C:\Users\ggoodridge\Desktop\imagesCAC0YH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5777">
            <a:off x="489152" y="2437351"/>
            <a:ext cx="3677371" cy="2743200"/>
          </a:xfrm>
          <a:prstGeom prst="rect">
            <a:avLst/>
          </a:prstGeom>
          <a:noFill/>
        </p:spPr>
      </p:pic>
      <p:pic>
        <p:nvPicPr>
          <p:cNvPr id="12291" name="Picture 3" descr="C:\Users\ggoodridge\Desktop\imagesCA3D6J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1158">
            <a:off x="4634538" y="2329877"/>
            <a:ext cx="4295775" cy="277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1325563"/>
          </a:xfrm>
        </p:spPr>
        <p:txBody>
          <a:bodyPr>
            <a:noAutofit/>
          </a:bodyPr>
          <a:lstStyle/>
          <a:p>
            <a:r>
              <a:rPr lang="en-US" sz="6000" dirty="0" smtClean="0"/>
              <a:t>Patella Femoral Evaluation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ggoodridge\Desktop\imagesCAK76H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880" y="1866900"/>
            <a:ext cx="4018859" cy="2971800"/>
          </a:xfrm>
          <a:prstGeom prst="rect">
            <a:avLst/>
          </a:prstGeom>
          <a:noFill/>
        </p:spPr>
      </p:pic>
      <p:pic>
        <p:nvPicPr>
          <p:cNvPr id="14339" name="Picture 3" descr="C:\Users\ggoodridge\Desktop\imagesCAQU54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82" y="2400300"/>
            <a:ext cx="411568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Patella Femoral Evaluation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114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Dislocated Patella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15362" name="Picture 2" descr="C:\Users\ggoodridge\Desktop\imagesCAST6A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043" y="1752600"/>
            <a:ext cx="5163573" cy="3557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40000" y="1371600"/>
            <a:ext cx="3768912" cy="8239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Think back </a:t>
            </a:r>
            <a:r>
              <a:rPr lang="en-US" sz="2400" dirty="0" smtClean="0"/>
              <a:t>to our </a:t>
            </a:r>
            <a:r>
              <a:rPr lang="en-US" sz="2400" dirty="0" smtClean="0"/>
              <a:t>Evaluation </a:t>
            </a:r>
            <a:r>
              <a:rPr lang="en-US" sz="2400" dirty="0" smtClean="0"/>
              <a:t>lessons…….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HOPS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History</a:t>
            </a:r>
          </a:p>
          <a:p>
            <a:r>
              <a:rPr lang="en-US" sz="4400" b="1" dirty="0" smtClean="0">
                <a:solidFill>
                  <a:srgbClr val="92D050"/>
                </a:solidFill>
              </a:rPr>
              <a:t>Observation</a:t>
            </a:r>
          </a:p>
          <a:p>
            <a:r>
              <a:rPr lang="en-US" sz="4400" b="1" dirty="0" smtClean="0">
                <a:solidFill>
                  <a:srgbClr val="92D050"/>
                </a:solidFill>
              </a:rPr>
              <a:t>Palpation</a:t>
            </a:r>
          </a:p>
          <a:p>
            <a:r>
              <a:rPr lang="en-US" sz="4400" b="1" dirty="0" smtClean="0">
                <a:solidFill>
                  <a:srgbClr val="92D050"/>
                </a:solidFill>
              </a:rPr>
              <a:t>Special Tests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ggoodridge\Desktop\thinking-c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335543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Patella Femoral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Think about the angle of quad pull on the patella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ggoodridge\Desktop\imagesCAZ56K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3125273" cy="416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Knee Evaluation</a:t>
            </a:r>
            <a:br>
              <a:rPr lang="en-US" dirty="0" smtClean="0"/>
            </a:br>
            <a:r>
              <a:rPr lang="en-US" dirty="0" smtClean="0"/>
              <a:t>Let’s </a:t>
            </a:r>
            <a:r>
              <a:rPr lang="en-US" dirty="0" smtClean="0"/>
              <a:t>put it all </a:t>
            </a:r>
            <a:r>
              <a:rPr lang="en-US" dirty="0" smtClean="0"/>
              <a:t>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4"/>
            <a:ext cx="3768912" cy="4879976"/>
          </a:xfrm>
        </p:spPr>
        <p:txBody>
          <a:bodyPr>
            <a:normAutofit lnSpcReduction="10000"/>
          </a:bodyPr>
          <a:lstStyle/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Palpation</a:t>
            </a: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Leg </a:t>
            </a:r>
            <a:r>
              <a:rPr lang="en-US" sz="2800" b="1" dirty="0" smtClean="0">
                <a:solidFill>
                  <a:srgbClr val="FFFF00"/>
                </a:solidFill>
              </a:rPr>
              <a:t>Length</a:t>
            </a: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ROM</a:t>
            </a:r>
            <a:endParaRPr lang="en-US" sz="2800" b="1" dirty="0">
              <a:solidFill>
                <a:srgbClr val="FFFF00"/>
              </a:solidFill>
            </a:endParaRP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Valgus Stress</a:t>
            </a: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Varus Stress</a:t>
            </a: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Lachman’s</a:t>
            </a:r>
            <a:endParaRPr lang="en-US" sz="2800" b="1" dirty="0">
              <a:solidFill>
                <a:srgbClr val="FFFF00"/>
              </a:solidFill>
            </a:endParaRP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Anterior Drawer</a:t>
            </a: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Posterior Drawer</a:t>
            </a: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Godfrey 90-90</a:t>
            </a:r>
            <a:endParaRPr lang="en-US" sz="2800" b="1" dirty="0">
              <a:solidFill>
                <a:srgbClr val="FFFF00"/>
              </a:solidFill>
            </a:endParaRPr>
          </a:p>
          <a:p>
            <a:pPr marL="65151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McMurray’s</a:t>
            </a:r>
            <a:endParaRPr lang="en-US" sz="2800" b="1" dirty="0">
              <a:solidFill>
                <a:srgbClr val="FFFF00"/>
              </a:solidFill>
            </a:endParaRPr>
          </a:p>
          <a:p>
            <a:pPr marL="651510" indent="-514350">
              <a:buAutoNum type="arabicPeriod"/>
            </a:pPr>
            <a:r>
              <a:rPr lang="en-US" sz="2800" b="1" dirty="0" err="1" smtClean="0">
                <a:solidFill>
                  <a:srgbClr val="FFFF00"/>
                </a:solidFill>
              </a:rPr>
              <a:t>Apley’s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Patella Femoral </a:t>
            </a:r>
            <a:r>
              <a:rPr lang="en-US" sz="3200" b="1" dirty="0" smtClean="0">
                <a:solidFill>
                  <a:srgbClr val="FFFF00"/>
                </a:solidFill>
              </a:rPr>
              <a:t>Jt.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Patellar </a:t>
            </a:r>
            <a:r>
              <a:rPr lang="en-US" sz="3200" b="1" dirty="0" smtClean="0">
                <a:solidFill>
                  <a:srgbClr val="FFFF00"/>
                </a:solidFill>
              </a:rPr>
              <a:t>tracking</a:t>
            </a:r>
          </a:p>
          <a:p>
            <a:pPr lvl="1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sz="3200" b="1" dirty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What conclusions did you find?</a:t>
            </a:r>
          </a:p>
        </p:txBody>
      </p:sp>
      <p:pic>
        <p:nvPicPr>
          <p:cNvPr id="1026" name="Picture 2" descr="C:\Users\ggoodridg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990" y="2819400"/>
            <a:ext cx="32766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Patella Femoral Evaluation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114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The End!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17411" name="Picture 3" descr="C:\Users\ggoodridge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236" y="2362200"/>
            <a:ext cx="2286000" cy="3435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2954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7244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History:</a:t>
            </a:r>
            <a:endParaRPr lang="en-US" sz="3600" dirty="0" smtClean="0">
              <a:solidFill>
                <a:srgbClr val="FFC000"/>
              </a:solidFill>
            </a:endParaRP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MAPPS;</a:t>
            </a: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	Mechanism</a:t>
            </a: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	Acute / Chronic</a:t>
            </a: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	Previous Histories</a:t>
            </a: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	Pain</a:t>
            </a: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	Sounds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Observation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Swelling</a:t>
            </a:r>
          </a:p>
          <a:p>
            <a:pPr lvl="1"/>
            <a:r>
              <a:rPr lang="en-US" sz="3400" dirty="0" err="1" smtClean="0">
                <a:solidFill>
                  <a:schemeClr val="tx1"/>
                </a:solidFill>
              </a:rPr>
              <a:t>Ecchymosis</a:t>
            </a:r>
            <a:endParaRPr lang="en-US" sz="3400" dirty="0" smtClean="0">
              <a:solidFill>
                <a:schemeClr val="tx1"/>
              </a:solidFill>
            </a:endParaRP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Scars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Wounds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Abnormalities</a:t>
            </a:r>
            <a:endParaRPr lang="en-US" sz="340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ggoodridge\Desktop\Knee-Swe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493" y="2209800"/>
            <a:ext cx="425035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267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Palpation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267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Palpation – Inferior Angle /and Patella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85" y="1828800"/>
            <a:ext cx="5079998" cy="297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7543800" cy="4267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Palpation – Patellar Tendon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396192"/>
            <a:ext cx="3276599" cy="424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600200"/>
          </a:xfrm>
        </p:spPr>
        <p:txBody>
          <a:bodyPr/>
          <a:lstStyle/>
          <a:p>
            <a:r>
              <a:rPr lang="en-US" dirty="0" smtClean="0"/>
              <a:t>Knee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267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Palpation – Tibial Tuberosity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005012"/>
            <a:ext cx="8543925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696</TotalTime>
  <Words>311</Words>
  <Application>Microsoft Office PowerPoint</Application>
  <PresentationFormat>On-screen Show (4:3)</PresentationFormat>
  <Paragraphs>156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Corbel</vt:lpstr>
      <vt:lpstr>Depth</vt:lpstr>
      <vt:lpstr>Knee Evaluation</vt:lpstr>
      <vt:lpstr>Objectives today: 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 Special Tests 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Knee Evaluation</vt:lpstr>
      <vt:lpstr>Patella Femoral Evaluation</vt:lpstr>
      <vt:lpstr>Patella Femoral Evaluation</vt:lpstr>
      <vt:lpstr>Patella Femoral Evaluation</vt:lpstr>
      <vt:lpstr>Patella Femoral Evaluation</vt:lpstr>
      <vt:lpstr>Patella Femoral Evaluation</vt:lpstr>
      <vt:lpstr>Patella Femoral Evaluation</vt:lpstr>
      <vt:lpstr>Knee Evaluation Let’s put it all together!</vt:lpstr>
      <vt:lpstr>Patella Femoral Evaluation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Evaluation</dc:title>
  <dc:creator>George Goodridge</dc:creator>
  <cp:lastModifiedBy>Nicholson Julia</cp:lastModifiedBy>
  <cp:revision>65</cp:revision>
  <dcterms:created xsi:type="dcterms:W3CDTF">2013-03-28T16:00:07Z</dcterms:created>
  <dcterms:modified xsi:type="dcterms:W3CDTF">2018-04-17T16:23:17Z</dcterms:modified>
</cp:coreProperties>
</file>